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c65ac3d8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c65ac3d8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c65ac3d87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c65ac3d87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c65ac3d87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c65ac3d87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c65ac3d87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c65ac3d87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c65ac3d87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c65ac3d87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View of Colloseum at sunrise (Provided by Getty Images)" id="54" name="Google Shape;54;p13"/>
          <p:cNvPicPr preferRelativeResize="0"/>
          <p:nvPr/>
        </p:nvPicPr>
        <p:blipFill>
          <a:blip r:embed="rId3">
            <a:alphaModFix/>
          </a:blip>
          <a:stretch>
            <a:fillRect/>
          </a:stretch>
        </p:blipFill>
        <p:spPr>
          <a:xfrm>
            <a:off x="713433" y="0"/>
            <a:ext cx="7717135" cy="5143501"/>
          </a:xfrm>
          <a:prstGeom prst="rect">
            <a:avLst/>
          </a:prstGeom>
          <a:noFill/>
          <a:ln>
            <a:noFill/>
          </a:ln>
        </p:spPr>
      </p:pic>
      <p:sp>
        <p:nvSpPr>
          <p:cNvPr id="55" name="Google Shape;55;p13"/>
          <p:cNvSpPr txBox="1"/>
          <p:nvPr>
            <p:ph type="ctrTitle"/>
          </p:nvPr>
        </p:nvSpPr>
        <p:spPr>
          <a:xfrm>
            <a:off x="311700" y="0"/>
            <a:ext cx="8520600" cy="980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00FF00"/>
                </a:solidFill>
              </a:rPr>
              <a:t>Italian </a:t>
            </a:r>
            <a:r>
              <a:rPr lang="en">
                <a:solidFill>
                  <a:schemeClr val="lt1"/>
                </a:solidFill>
              </a:rPr>
              <a:t>Olympic </a:t>
            </a:r>
            <a:r>
              <a:rPr lang="en">
                <a:solidFill>
                  <a:srgbClr val="FF0000"/>
                </a:solidFill>
              </a:rPr>
              <a:t>Challenge</a:t>
            </a:r>
            <a:endParaRPr>
              <a:solidFill>
                <a:srgbClr val="FF0000"/>
              </a:solidFill>
            </a:endParaRPr>
          </a:p>
        </p:txBody>
      </p:sp>
      <p:sp>
        <p:nvSpPr>
          <p:cNvPr id="56" name="Google Shape;56;p13"/>
          <p:cNvSpPr txBox="1"/>
          <p:nvPr>
            <p:ph idx="1" type="subTitle"/>
          </p:nvPr>
        </p:nvSpPr>
        <p:spPr>
          <a:xfrm>
            <a:off x="4163975" y="1143475"/>
            <a:ext cx="4266600" cy="5277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lt1"/>
                </a:solidFill>
              </a:rPr>
              <a:t>Compete in 5 Events to Win</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4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Ski Down the Alps</a:t>
            </a:r>
            <a:endParaRPr/>
          </a:p>
        </p:txBody>
      </p:sp>
      <p:sp>
        <p:nvSpPr>
          <p:cNvPr id="62" name="Google Shape;62;p14"/>
          <p:cNvSpPr txBox="1"/>
          <p:nvPr>
            <p:ph idx="1" type="body"/>
          </p:nvPr>
        </p:nvSpPr>
        <p:spPr>
          <a:xfrm>
            <a:off x="311700" y="713900"/>
            <a:ext cx="8520600" cy="16689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chemeClr val="dk1"/>
                </a:solidFill>
              </a:rPr>
              <a:t>Using the provided materials, create skis for the </a:t>
            </a:r>
            <a:r>
              <a:rPr lang="en">
                <a:solidFill>
                  <a:schemeClr val="dk1"/>
                </a:solidFill>
              </a:rPr>
              <a:t>skier</a:t>
            </a:r>
            <a:r>
              <a:rPr lang="en">
                <a:solidFill>
                  <a:schemeClr val="dk1"/>
                </a:solidFill>
              </a:rPr>
              <a:t> to race down the slope.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Materials - straws, popsicle sticks, paper, tape</a:t>
            </a:r>
            <a:endParaRPr>
              <a:solidFill>
                <a:schemeClr val="dk1"/>
              </a:solidFill>
            </a:endParaRPr>
          </a:p>
          <a:p>
            <a:pPr indent="0" lvl="0" marL="0" rtl="0" algn="l">
              <a:lnSpc>
                <a:spcPct val="100000"/>
              </a:lnSpc>
              <a:spcBef>
                <a:spcPts val="0"/>
              </a:spcBef>
              <a:spcAft>
                <a:spcPts val="0"/>
              </a:spcAft>
              <a:buNone/>
            </a:pPr>
            <a:r>
              <a:rPr lang="en">
                <a:solidFill>
                  <a:schemeClr val="dk1"/>
                </a:solidFill>
              </a:rPr>
              <a:t>Skier - lego </a:t>
            </a:r>
            <a:r>
              <a:rPr lang="en">
                <a:solidFill>
                  <a:schemeClr val="dk1"/>
                </a:solidFill>
              </a:rPr>
              <a:t>minifigure</a:t>
            </a:r>
            <a:endParaRPr>
              <a:solidFill>
                <a:schemeClr val="dk1"/>
              </a:solidFill>
            </a:endParaRPr>
          </a:p>
          <a:p>
            <a:pPr indent="0" lvl="0" marL="0" rtl="0" algn="l">
              <a:lnSpc>
                <a:spcPct val="100000"/>
              </a:lnSpc>
              <a:spcBef>
                <a:spcPts val="0"/>
              </a:spcBef>
              <a:spcAft>
                <a:spcPts val="0"/>
              </a:spcAft>
              <a:buNone/>
            </a:pPr>
            <a:r>
              <a:rPr lang="en">
                <a:solidFill>
                  <a:schemeClr val="dk1"/>
                </a:solidFill>
              </a:rPr>
              <a:t>Slope - 2-3 inch Binder</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p:txBody>
      </p:sp>
      <p:sp>
        <p:nvSpPr>
          <p:cNvPr id="63" name="Google Shape;63;p14"/>
          <p:cNvSpPr txBox="1"/>
          <p:nvPr/>
        </p:nvSpPr>
        <p:spPr>
          <a:xfrm>
            <a:off x="311700" y="2170250"/>
            <a:ext cx="4636500" cy="2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rPr>
              <a:t>Competition</a:t>
            </a:r>
            <a:endParaRPr b="1" sz="1800">
              <a:solidFill>
                <a:schemeClr val="dk1"/>
              </a:solidFill>
            </a:endParaRPr>
          </a:p>
          <a:p>
            <a:pPr indent="0" lvl="0" marL="0" rtl="0" algn="l">
              <a:lnSpc>
                <a:spcPct val="115000"/>
              </a:lnSpc>
              <a:spcBef>
                <a:spcPts val="1200"/>
              </a:spcBef>
              <a:spcAft>
                <a:spcPts val="0"/>
              </a:spcAft>
              <a:buNone/>
            </a:pPr>
            <a:r>
              <a:rPr lang="en" sz="1800">
                <a:solidFill>
                  <a:schemeClr val="dk1"/>
                </a:solidFill>
              </a:rPr>
              <a:t>Race the skiers down the slope. Record the order the skiers finish (when the figure reaches the bottom)</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1st place = 5 pts</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2nd place = 3 pts</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3rd place = 1 pt</a:t>
            </a:r>
            <a:endParaRPr sz="1800">
              <a:solidFill>
                <a:schemeClr val="dk1"/>
              </a:solidFill>
            </a:endParaRPr>
          </a:p>
        </p:txBody>
      </p:sp>
      <p:pic>
        <p:nvPicPr>
          <p:cNvPr id="64" name="Google Shape;64;p14"/>
          <p:cNvPicPr preferRelativeResize="0"/>
          <p:nvPr/>
        </p:nvPicPr>
        <p:blipFill>
          <a:blip r:embed="rId3">
            <a:alphaModFix/>
          </a:blip>
          <a:stretch>
            <a:fillRect/>
          </a:stretch>
        </p:blipFill>
        <p:spPr>
          <a:xfrm>
            <a:off x="5209050" y="1781225"/>
            <a:ext cx="3834276" cy="3070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97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Gelato Race</a:t>
            </a:r>
            <a:endParaRPr/>
          </a:p>
        </p:txBody>
      </p:sp>
      <p:sp>
        <p:nvSpPr>
          <p:cNvPr id="70" name="Google Shape;70;p15"/>
          <p:cNvSpPr txBox="1"/>
          <p:nvPr>
            <p:ph idx="1" type="body"/>
          </p:nvPr>
        </p:nvSpPr>
        <p:spPr>
          <a:xfrm>
            <a:off x="311700" y="670500"/>
            <a:ext cx="5786700" cy="1760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Scoop gelato into 10 cups!</a:t>
            </a:r>
            <a:endParaRPr>
              <a:solidFill>
                <a:schemeClr val="dk1"/>
              </a:solidFill>
            </a:endParaRPr>
          </a:p>
          <a:p>
            <a:pPr indent="0" lvl="0" marL="0" rtl="0" algn="l">
              <a:spcBef>
                <a:spcPts val="1000"/>
              </a:spcBef>
              <a:spcAft>
                <a:spcPts val="0"/>
              </a:spcAft>
              <a:buNone/>
            </a:pPr>
            <a:r>
              <a:rPr lang="en">
                <a:solidFill>
                  <a:schemeClr val="dk1"/>
                </a:solidFill>
              </a:rPr>
              <a:t>Materials - 1 gelato spoon/person, 10 paper cups/person, 10 ping pong balls/person</a:t>
            </a:r>
            <a:endParaRPr>
              <a:solidFill>
                <a:schemeClr val="dk1"/>
              </a:solidFill>
            </a:endParaRPr>
          </a:p>
          <a:p>
            <a:pPr indent="0" lvl="0" marL="0" rtl="0" algn="l">
              <a:spcBef>
                <a:spcPts val="0"/>
              </a:spcBef>
              <a:spcAft>
                <a:spcPts val="0"/>
              </a:spcAft>
              <a:buNone/>
            </a:pPr>
            <a:r>
              <a:rPr lang="en">
                <a:solidFill>
                  <a:schemeClr val="dk1"/>
                </a:solidFill>
              </a:rPr>
              <a:t>Set Up - 10 empty paper cups are placed 6 ft away from the player.</a:t>
            </a:r>
            <a:endParaRPr>
              <a:solidFill>
                <a:schemeClr val="dk1"/>
              </a:solidFill>
            </a:endParaRPr>
          </a:p>
        </p:txBody>
      </p:sp>
      <p:sp>
        <p:nvSpPr>
          <p:cNvPr id="71" name="Google Shape;71;p15"/>
          <p:cNvSpPr txBox="1"/>
          <p:nvPr/>
        </p:nvSpPr>
        <p:spPr>
          <a:xfrm>
            <a:off x="311700" y="2430675"/>
            <a:ext cx="8520600" cy="251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rPr>
              <a:t>Competition</a:t>
            </a:r>
            <a:endParaRPr b="1" sz="1800">
              <a:solidFill>
                <a:schemeClr val="dk1"/>
              </a:solidFill>
            </a:endParaRPr>
          </a:p>
          <a:p>
            <a:pPr indent="0" lvl="0" marL="0" rtl="0" algn="l">
              <a:lnSpc>
                <a:spcPct val="115000"/>
              </a:lnSpc>
              <a:spcBef>
                <a:spcPts val="1200"/>
              </a:spcBef>
              <a:spcAft>
                <a:spcPts val="0"/>
              </a:spcAft>
              <a:buNone/>
            </a:pPr>
            <a:r>
              <a:rPr lang="en" sz="1800">
                <a:solidFill>
                  <a:schemeClr val="dk1"/>
                </a:solidFill>
              </a:rPr>
              <a:t>Balance a gelato scoop (ping pong ball) on the spoon, walk it down and fill the paper cup. Repeat until all 10 cups are filled - always walking! If a ball drops, pick it up and go back to the start.</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Record the order each player completes the 10 cups.</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1st place = 5 pts , 2nd place = 3 pts , 3rd place = 1 pt</a:t>
            </a:r>
            <a:endParaRPr sz="1800">
              <a:solidFill>
                <a:schemeClr val="dk1"/>
              </a:solidFill>
            </a:endParaRPr>
          </a:p>
        </p:txBody>
      </p:sp>
      <p:pic>
        <p:nvPicPr>
          <p:cNvPr id="72" name="Google Shape;72;p15"/>
          <p:cNvPicPr preferRelativeResize="0"/>
          <p:nvPr/>
        </p:nvPicPr>
        <p:blipFill>
          <a:blip r:embed="rId3">
            <a:alphaModFix/>
          </a:blip>
          <a:stretch>
            <a:fillRect/>
          </a:stretch>
        </p:blipFill>
        <p:spPr>
          <a:xfrm>
            <a:off x="5425625" y="0"/>
            <a:ext cx="3718374" cy="3095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97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Fashion Button Toss</a:t>
            </a:r>
            <a:endParaRPr/>
          </a:p>
        </p:txBody>
      </p:sp>
      <p:sp>
        <p:nvSpPr>
          <p:cNvPr id="78" name="Google Shape;78;p16"/>
          <p:cNvSpPr txBox="1"/>
          <p:nvPr>
            <p:ph idx="1" type="body"/>
          </p:nvPr>
        </p:nvSpPr>
        <p:spPr>
          <a:xfrm>
            <a:off x="311700" y="670500"/>
            <a:ext cx="5765100" cy="1760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solidFill>
                  <a:schemeClr val="dk1"/>
                </a:solidFill>
              </a:rPr>
              <a:t>Score points by tossing buttons into classic fashion items.</a:t>
            </a:r>
            <a:endParaRPr>
              <a:solidFill>
                <a:schemeClr val="dk1"/>
              </a:solidFill>
            </a:endParaRPr>
          </a:p>
          <a:p>
            <a:pPr indent="0" lvl="0" marL="0" rtl="0" algn="l">
              <a:spcBef>
                <a:spcPts val="1000"/>
              </a:spcBef>
              <a:spcAft>
                <a:spcPts val="0"/>
              </a:spcAft>
              <a:buNone/>
            </a:pPr>
            <a:r>
              <a:rPr lang="en">
                <a:solidFill>
                  <a:schemeClr val="dk1"/>
                </a:solidFill>
              </a:rPr>
              <a:t>Materials - buttons, fashion items (e.g., boots, hat, purses, belts, etc.)</a:t>
            </a:r>
            <a:endParaRPr>
              <a:solidFill>
                <a:schemeClr val="dk1"/>
              </a:solidFill>
            </a:endParaRPr>
          </a:p>
          <a:p>
            <a:pPr indent="0" lvl="0" marL="0" rtl="0" algn="l">
              <a:spcBef>
                <a:spcPts val="0"/>
              </a:spcBef>
              <a:spcAft>
                <a:spcPts val="0"/>
              </a:spcAft>
              <a:buNone/>
            </a:pPr>
            <a:r>
              <a:rPr lang="en">
                <a:solidFill>
                  <a:schemeClr val="dk1"/>
                </a:solidFill>
              </a:rPr>
              <a:t>Set Up - line up the fashion items 6 ft away from the players with points per item displayed</a:t>
            </a:r>
            <a:endParaRPr>
              <a:solidFill>
                <a:schemeClr val="dk1"/>
              </a:solidFill>
            </a:endParaRPr>
          </a:p>
        </p:txBody>
      </p:sp>
      <p:sp>
        <p:nvSpPr>
          <p:cNvPr id="79" name="Google Shape;79;p16"/>
          <p:cNvSpPr txBox="1"/>
          <p:nvPr/>
        </p:nvSpPr>
        <p:spPr>
          <a:xfrm>
            <a:off x="311700" y="2669400"/>
            <a:ext cx="7577100" cy="219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rPr>
              <a:t>Competition</a:t>
            </a:r>
            <a:endParaRPr b="1" sz="1800">
              <a:solidFill>
                <a:schemeClr val="dk1"/>
              </a:solidFill>
            </a:endParaRPr>
          </a:p>
          <a:p>
            <a:pPr indent="0" lvl="0" marL="0" rtl="0" algn="l">
              <a:lnSpc>
                <a:spcPct val="115000"/>
              </a:lnSpc>
              <a:spcBef>
                <a:spcPts val="1200"/>
              </a:spcBef>
              <a:spcAft>
                <a:spcPts val="0"/>
              </a:spcAft>
              <a:buNone/>
            </a:pPr>
            <a:r>
              <a:rPr lang="en" sz="1800">
                <a:solidFill>
                  <a:schemeClr val="dk1"/>
                </a:solidFill>
              </a:rPr>
              <a:t>Toss 10 buttons into the fashion items. Total the points earned from each throw. Bonus 5 points if the player gets one button in each item.</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Player with the </a:t>
            </a:r>
            <a:r>
              <a:rPr lang="en" sz="1800">
                <a:solidFill>
                  <a:schemeClr val="dk1"/>
                </a:solidFill>
              </a:rPr>
              <a:t>highest</a:t>
            </a:r>
            <a:r>
              <a:rPr lang="en" sz="1800">
                <a:solidFill>
                  <a:schemeClr val="dk1"/>
                </a:solidFill>
              </a:rPr>
              <a:t> total score wins.</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1st place = 5 pts , 2nd place = 3 pts , 3rd place = 1 pt</a:t>
            </a:r>
            <a:endParaRPr sz="1800">
              <a:solidFill>
                <a:schemeClr val="dk1"/>
              </a:solidFill>
            </a:endParaRPr>
          </a:p>
        </p:txBody>
      </p:sp>
      <p:pic>
        <p:nvPicPr>
          <p:cNvPr id="80" name="Google Shape;80;p16"/>
          <p:cNvPicPr preferRelativeResize="0"/>
          <p:nvPr/>
        </p:nvPicPr>
        <p:blipFill>
          <a:blip r:embed="rId3">
            <a:alphaModFix/>
          </a:blip>
          <a:stretch>
            <a:fillRect/>
          </a:stretch>
        </p:blipFill>
        <p:spPr>
          <a:xfrm>
            <a:off x="5827200" y="204400"/>
            <a:ext cx="3055950" cy="3055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11948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Pizza Topping Race</a:t>
            </a:r>
            <a:endParaRPr/>
          </a:p>
        </p:txBody>
      </p:sp>
      <p:sp>
        <p:nvSpPr>
          <p:cNvPr id="86" name="Google Shape;86;p17"/>
          <p:cNvSpPr txBox="1"/>
          <p:nvPr>
            <p:ph idx="1" type="body"/>
          </p:nvPr>
        </p:nvSpPr>
        <p:spPr>
          <a:xfrm>
            <a:off x="311700" y="800750"/>
            <a:ext cx="5971200" cy="1760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Be the first to get your pizza ready with all the toppings!</a:t>
            </a:r>
            <a:endParaRPr>
              <a:solidFill>
                <a:schemeClr val="dk1"/>
              </a:solidFill>
            </a:endParaRPr>
          </a:p>
          <a:p>
            <a:pPr indent="0" lvl="0" marL="0" rtl="0" algn="l">
              <a:spcBef>
                <a:spcPts val="1000"/>
              </a:spcBef>
              <a:spcAft>
                <a:spcPts val="0"/>
              </a:spcAft>
              <a:buNone/>
            </a:pPr>
            <a:r>
              <a:rPr lang="en">
                <a:solidFill>
                  <a:schemeClr val="dk1"/>
                </a:solidFill>
              </a:rPr>
              <a:t>Materials - construction paper pizza crusts and 5 different toppings, dice</a:t>
            </a:r>
            <a:endParaRPr>
              <a:solidFill>
                <a:schemeClr val="dk1"/>
              </a:solidFill>
            </a:endParaRPr>
          </a:p>
          <a:p>
            <a:pPr indent="0" lvl="0" marL="0" rtl="0" algn="l">
              <a:spcBef>
                <a:spcPts val="0"/>
              </a:spcBef>
              <a:spcAft>
                <a:spcPts val="0"/>
              </a:spcAft>
              <a:buNone/>
            </a:pPr>
            <a:r>
              <a:rPr lang="en">
                <a:solidFill>
                  <a:schemeClr val="dk1"/>
                </a:solidFill>
              </a:rPr>
              <a:t>Set Up - label dice with 5 toppings and a “lose a turn” side. Each player starts with a pizza dough crust.</a:t>
            </a:r>
            <a:endParaRPr>
              <a:solidFill>
                <a:schemeClr val="dk1"/>
              </a:solidFill>
            </a:endParaRPr>
          </a:p>
        </p:txBody>
      </p:sp>
      <p:sp>
        <p:nvSpPr>
          <p:cNvPr id="87" name="Google Shape;87;p17"/>
          <p:cNvSpPr txBox="1"/>
          <p:nvPr/>
        </p:nvSpPr>
        <p:spPr>
          <a:xfrm>
            <a:off x="311700" y="2669400"/>
            <a:ext cx="7577100" cy="251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rPr>
              <a:t>Competition</a:t>
            </a:r>
            <a:endParaRPr b="1" sz="1800">
              <a:solidFill>
                <a:schemeClr val="dk1"/>
              </a:solidFill>
            </a:endParaRPr>
          </a:p>
          <a:p>
            <a:pPr indent="0" lvl="0" marL="0" rtl="0" algn="l">
              <a:lnSpc>
                <a:spcPct val="115000"/>
              </a:lnSpc>
              <a:spcBef>
                <a:spcPts val="1200"/>
              </a:spcBef>
              <a:spcAft>
                <a:spcPts val="0"/>
              </a:spcAft>
              <a:buNone/>
            </a:pPr>
            <a:r>
              <a:rPr lang="en" sz="1800">
                <a:solidFill>
                  <a:schemeClr val="dk1"/>
                </a:solidFill>
              </a:rPr>
              <a:t>Take turns rolling the dice and add the ingredient shown to your pizza. If you get a repeat topping, add a bit more or just pass to the next person.</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Player who completes the pizza with all five toppings wins. Remaining players continue until there is a 1st, 2nd, 3rd place</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1st place = 5 pts , 2nd place = 3 pts , 3rd place = 1 pt</a:t>
            </a:r>
            <a:endParaRPr sz="1800">
              <a:solidFill>
                <a:schemeClr val="dk1"/>
              </a:solidFill>
            </a:endParaRPr>
          </a:p>
        </p:txBody>
      </p:sp>
      <p:pic>
        <p:nvPicPr>
          <p:cNvPr id="88" name="Google Shape;88;p17"/>
          <p:cNvPicPr preferRelativeResize="0"/>
          <p:nvPr/>
        </p:nvPicPr>
        <p:blipFill>
          <a:blip r:embed="rId3">
            <a:alphaModFix/>
          </a:blip>
          <a:stretch>
            <a:fillRect/>
          </a:stretch>
        </p:blipFill>
        <p:spPr>
          <a:xfrm>
            <a:off x="6196052" y="391625"/>
            <a:ext cx="2816275" cy="2081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15204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 Your Noodle</a:t>
            </a:r>
            <a:endParaRPr/>
          </a:p>
        </p:txBody>
      </p:sp>
      <p:sp>
        <p:nvSpPr>
          <p:cNvPr id="94" name="Google Shape;94;p18"/>
          <p:cNvSpPr txBox="1"/>
          <p:nvPr>
            <p:ph idx="1" type="body"/>
          </p:nvPr>
        </p:nvSpPr>
        <p:spPr>
          <a:xfrm>
            <a:off x="311700" y="724750"/>
            <a:ext cx="6459600" cy="2020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solidFill>
                  <a:schemeClr val="dk1"/>
                </a:solidFill>
              </a:rPr>
              <a:t>There are more than 300 pasta noodle shapes… don’t worry, you don’t have to learn them all!</a:t>
            </a:r>
            <a:endParaRPr>
              <a:solidFill>
                <a:schemeClr val="dk1"/>
              </a:solidFill>
            </a:endParaRPr>
          </a:p>
          <a:p>
            <a:pPr indent="0" lvl="0" marL="0" rtl="0" algn="l">
              <a:spcBef>
                <a:spcPts val="1000"/>
              </a:spcBef>
              <a:spcAft>
                <a:spcPts val="0"/>
              </a:spcAft>
              <a:buNone/>
            </a:pPr>
            <a:r>
              <a:rPr lang="en">
                <a:solidFill>
                  <a:schemeClr val="dk1"/>
                </a:solidFill>
              </a:rPr>
              <a:t>Materials - cut out clues for each player, short cut pasta for each type used in the clues</a:t>
            </a:r>
            <a:endParaRPr>
              <a:solidFill>
                <a:schemeClr val="dk1"/>
              </a:solidFill>
            </a:endParaRPr>
          </a:p>
          <a:p>
            <a:pPr indent="0" lvl="0" marL="0" rtl="0" algn="l">
              <a:spcBef>
                <a:spcPts val="0"/>
              </a:spcBef>
              <a:spcAft>
                <a:spcPts val="0"/>
              </a:spcAft>
              <a:buNone/>
            </a:pPr>
            <a:r>
              <a:rPr lang="en">
                <a:solidFill>
                  <a:schemeClr val="dk1"/>
                </a:solidFill>
              </a:rPr>
              <a:t>Set Up - In a large bowl, mix all the pasta noodles together (many of each kind) and place the bowl far away from the player. Each player has a stack of the </a:t>
            </a:r>
            <a:r>
              <a:rPr lang="en">
                <a:solidFill>
                  <a:schemeClr val="dk1"/>
                </a:solidFill>
              </a:rPr>
              <a:t>same clues</a:t>
            </a:r>
            <a:endParaRPr>
              <a:solidFill>
                <a:schemeClr val="dk1"/>
              </a:solidFill>
            </a:endParaRPr>
          </a:p>
        </p:txBody>
      </p:sp>
      <p:sp>
        <p:nvSpPr>
          <p:cNvPr id="95" name="Google Shape;95;p18"/>
          <p:cNvSpPr txBox="1"/>
          <p:nvPr/>
        </p:nvSpPr>
        <p:spPr>
          <a:xfrm>
            <a:off x="311700" y="2669400"/>
            <a:ext cx="7577100" cy="251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rPr>
              <a:t>Competition</a:t>
            </a:r>
            <a:endParaRPr b="1" sz="1800">
              <a:solidFill>
                <a:schemeClr val="dk1"/>
              </a:solidFill>
            </a:endParaRPr>
          </a:p>
          <a:p>
            <a:pPr indent="0" lvl="0" marL="0" rtl="0" algn="l">
              <a:lnSpc>
                <a:spcPct val="115000"/>
              </a:lnSpc>
              <a:spcBef>
                <a:spcPts val="1200"/>
              </a:spcBef>
              <a:spcAft>
                <a:spcPts val="0"/>
              </a:spcAft>
              <a:buNone/>
            </a:pPr>
            <a:r>
              <a:rPr lang="en" sz="1800">
                <a:solidFill>
                  <a:schemeClr val="dk1"/>
                </a:solidFill>
              </a:rPr>
              <a:t>Players read their clues, go to the bowl and pick a noodle they think matches the clue. Bring the clue and noodle to the judge. If it’s correct, move to the next clue. If it’s wrong, go back and try another noodle.</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Player who completes all their clues first wins.</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1st place = 5 pts , 2nd place = 3 pts , 3rd place = 1 pt</a:t>
            </a:r>
            <a:endParaRPr sz="1800">
              <a:solidFill>
                <a:schemeClr val="dk1"/>
              </a:solidFill>
            </a:endParaRPr>
          </a:p>
        </p:txBody>
      </p:sp>
      <p:pic>
        <p:nvPicPr>
          <p:cNvPr id="96" name="Google Shape;96;p18"/>
          <p:cNvPicPr preferRelativeResize="0"/>
          <p:nvPr/>
        </p:nvPicPr>
        <p:blipFill>
          <a:blip r:embed="rId3">
            <a:alphaModFix/>
          </a:blip>
          <a:stretch>
            <a:fillRect/>
          </a:stretch>
        </p:blipFill>
        <p:spPr>
          <a:xfrm>
            <a:off x="6404920" y="540780"/>
            <a:ext cx="2516700" cy="2516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